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60" r:id="rId2"/>
    <p:sldId id="256" r:id="rId3"/>
    <p:sldId id="261" r:id="rId4"/>
    <p:sldId id="257" r:id="rId5"/>
    <p:sldId id="263" r:id="rId6"/>
    <p:sldId id="262" r:id="rId7"/>
    <p:sldId id="258" r:id="rId8"/>
    <p:sldId id="259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50AF"/>
    <a:srgbClr val="3A1E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3" autoAdjust="0"/>
    <p:restoredTop sz="94660"/>
  </p:normalViewPr>
  <p:slideViewPr>
    <p:cSldViewPr snapToGrid="0">
      <p:cViewPr>
        <p:scale>
          <a:sx n="66" d="100"/>
          <a:sy n="66" d="100"/>
        </p:scale>
        <p:origin x="-858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0B3C-1CDF-4B76-B87B-B05343C619C1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0F8B3-E5D6-41D5-85A9-45EB2E7C93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59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81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16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909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061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990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1789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646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368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04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90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87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95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50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51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72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29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84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FE9F7B8-ACDA-4E36-8C07-5EBF2D0EA2DC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218FD2-8501-4979-A53C-6B1FD064B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509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88A5"/>
            </a:gs>
            <a:gs pos="0">
              <a:schemeClr val="accent1">
                <a:lumMod val="0"/>
                <a:lumOff val="100000"/>
              </a:schemeClr>
            </a:gs>
            <a:gs pos="46000">
              <a:srgbClr val="254975"/>
            </a:gs>
            <a:gs pos="40000">
              <a:srgbClr val="446389"/>
            </a:gs>
            <a:gs pos="24000">
              <a:srgbClr val="8297B0"/>
            </a:gs>
            <a:gs pos="11000">
              <a:schemeClr val="accent1">
                <a:lumMod val="0"/>
                <a:lumOff val="100000"/>
              </a:schemeClr>
            </a:gs>
            <a:gs pos="75000">
              <a:schemeClr val="accent1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42ED60-CBB7-4853-8B6A-CB3326E64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35" y="2028629"/>
            <a:ext cx="2543530" cy="2800741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21AB055-14CA-414A-88BC-3F218C79884F}"/>
              </a:ext>
            </a:extLst>
          </p:cNvPr>
          <p:cNvSpPr txBox="1"/>
          <p:nvPr/>
        </p:nvSpPr>
        <p:spPr>
          <a:xfrm>
            <a:off x="1143000" y="4849690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rgbClr val="B350AF"/>
                </a:solidFill>
                <a:latin typeface="Arial Black" panose="020B0A04020102020204" pitchFamily="34" charset="0"/>
              </a:rPr>
              <a:t>IMMUNITY PASSPORT</a:t>
            </a:r>
            <a:endParaRPr lang="en-IN" sz="5400" b="1" spc="300" dirty="0">
              <a:solidFill>
                <a:srgbClr val="B350A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4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533399"/>
              </p:ext>
            </p:extLst>
          </p:nvPr>
        </p:nvGraphicFramePr>
        <p:xfrm>
          <a:off x="4521200" y="3213100"/>
          <a:ext cx="342900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Packager Shell Object" showAsIcon="1" r:id="rId3" imgW="3429360" imgH="1164240" progId="Package">
                  <p:embed/>
                </p:oleObj>
              </mc:Choice>
              <mc:Fallback>
                <p:oleObj name="Packager Shell Object" showAsIcon="1" r:id="rId3" imgW="3429360" imgH="1164240" progId="Packag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3213100"/>
                        <a:ext cx="3429000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19400" y="403322"/>
            <a:ext cx="6519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Rendered Final Product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7277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8400" y="438343"/>
            <a:ext cx="99116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What if the person is faking the test?</a:t>
            </a:r>
            <a:endParaRPr lang="en-IN" sz="4400" b="1" dirty="0"/>
          </a:p>
        </p:txBody>
      </p:sp>
      <p:cxnSp>
        <p:nvCxnSpPr>
          <p:cNvPr id="6" name="Connector: Curved 13">
            <a:extLst>
              <a:ext uri="{FF2B5EF4-FFF2-40B4-BE49-F238E27FC236}">
                <a16:creationId xmlns="" xmlns:a16="http://schemas.microsoft.com/office/drawing/2014/main" id="{02930913-014D-477A-97B2-9710A92F6CE4}"/>
              </a:ext>
            </a:extLst>
          </p:cNvPr>
          <p:cNvCxnSpPr>
            <a:cxnSpLocks/>
          </p:cNvCxnSpPr>
          <p:nvPr/>
        </p:nvCxnSpPr>
        <p:spPr>
          <a:xfrm flipV="1">
            <a:off x="2400300" y="4318000"/>
            <a:ext cx="2316162" cy="292100"/>
          </a:xfrm>
          <a:prstGeom prst="curvedConnector3">
            <a:avLst>
              <a:gd name="adj1" fmla="val 50000"/>
            </a:avLst>
          </a:prstGeom>
          <a:ln w="1111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Selva Niklesh\Desktop\iph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374900"/>
            <a:ext cx="2089504" cy="4129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Curved 13">
            <a:extLst>
              <a:ext uri="{FF2B5EF4-FFF2-40B4-BE49-F238E27FC236}">
                <a16:creationId xmlns="" xmlns:a16="http://schemas.microsoft.com/office/drawing/2014/main" id="{02930913-014D-477A-97B2-9710A92F6CE4}"/>
              </a:ext>
            </a:extLst>
          </p:cNvPr>
          <p:cNvCxnSpPr>
            <a:cxnSpLocks/>
          </p:cNvCxnSpPr>
          <p:nvPr/>
        </p:nvCxnSpPr>
        <p:spPr>
          <a:xfrm flipV="1">
            <a:off x="6294437" y="4148296"/>
            <a:ext cx="2391382" cy="437198"/>
          </a:xfrm>
          <a:prstGeom prst="curvedConnector3">
            <a:avLst>
              <a:gd name="adj1" fmla="val 50000"/>
            </a:avLst>
          </a:prstGeom>
          <a:ln w="1111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258967" y="1767326"/>
            <a:ext cx="1628972" cy="382032"/>
            <a:chOff x="1258967" y="1767326"/>
            <a:chExt cx="1628972" cy="382032"/>
          </a:xfrm>
        </p:grpSpPr>
        <p:sp>
          <p:nvSpPr>
            <p:cNvPr id="16" name="Rounded Rectangle 15"/>
            <p:cNvSpPr/>
            <p:nvPr/>
          </p:nvSpPr>
          <p:spPr>
            <a:xfrm>
              <a:off x="1258967" y="1780026"/>
              <a:ext cx="161627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8967" y="1767326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1) Certificate</a:t>
              </a:r>
              <a:endParaRPr lang="en-IN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06900" y="1780026"/>
            <a:ext cx="1628973" cy="382032"/>
            <a:chOff x="5206900" y="1780026"/>
            <a:chExt cx="1628973" cy="382032"/>
          </a:xfrm>
        </p:grpSpPr>
        <p:sp>
          <p:nvSpPr>
            <p:cNvPr id="18" name="Rounded Rectangle 17"/>
            <p:cNvSpPr/>
            <p:nvPr/>
          </p:nvSpPr>
          <p:spPr>
            <a:xfrm>
              <a:off x="5219601" y="1792726"/>
              <a:ext cx="161627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6900" y="178002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r>
                <a:rPr lang="en-US" b="1" dirty="0" smtClean="0"/>
                <a:t>) Database</a:t>
              </a:r>
              <a:endParaRPr lang="en-IN" b="1" dirty="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900949" y="1767326"/>
            <a:ext cx="2480166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8900949" y="176732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3) Cross Referencing</a:t>
            </a:r>
            <a:endParaRPr lang="en-IN" b="1" dirty="0"/>
          </a:p>
        </p:txBody>
      </p:sp>
      <p:cxnSp>
        <p:nvCxnSpPr>
          <p:cNvPr id="26" name="Connector: Curved 13">
            <a:extLst>
              <a:ext uri="{FF2B5EF4-FFF2-40B4-BE49-F238E27FC236}">
                <a16:creationId xmlns="" xmlns:a16="http://schemas.microsoft.com/office/drawing/2014/main" id="{02930913-014D-477A-97B2-9710A92F6C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05504" y="3988638"/>
            <a:ext cx="1828522" cy="209437"/>
          </a:xfrm>
          <a:prstGeom prst="curvedConnector3">
            <a:avLst>
              <a:gd name="adj1" fmla="val 50000"/>
            </a:avLst>
          </a:prstGeom>
          <a:ln w="1111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Database L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2" y="2786062"/>
            <a:ext cx="2695575" cy="26955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or: Curved 13">
            <a:extLst>
              <a:ext uri="{FF2B5EF4-FFF2-40B4-BE49-F238E27FC236}">
                <a16:creationId xmlns="" xmlns:a16="http://schemas.microsoft.com/office/drawing/2014/main" id="{02930913-014D-477A-97B2-9710A92F6C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12037" y="3776480"/>
            <a:ext cx="1828522" cy="209437"/>
          </a:xfrm>
          <a:prstGeom prst="curvedConnector3">
            <a:avLst>
              <a:gd name="adj1" fmla="val 50000"/>
            </a:avLst>
          </a:prstGeom>
          <a:ln w="1111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Your Real Estate Documents Are Scattered Because You are Not Doing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819" y="2747962"/>
            <a:ext cx="3189827" cy="28006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6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0600" y="1622521"/>
            <a:ext cx="8178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Open </a:t>
            </a:r>
          </a:p>
          <a:p>
            <a:r>
              <a:rPr lang="en-US" sz="6600" b="1" dirty="0"/>
              <a:t> </a:t>
            </a:r>
            <a:r>
              <a:rPr lang="en-US" sz="6600" b="1" dirty="0" smtClean="0"/>
              <a:t>          For </a:t>
            </a:r>
          </a:p>
          <a:p>
            <a:r>
              <a:rPr lang="en-US" sz="6600" b="1" dirty="0"/>
              <a:t> </a:t>
            </a:r>
            <a:r>
              <a:rPr lang="en-US" sz="6600" b="1" dirty="0" smtClean="0"/>
              <a:t>               Questions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41102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668833" y="4046257"/>
            <a:ext cx="4591031" cy="1493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1828942" y="351342"/>
            <a:ext cx="8038708" cy="1562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5" name="Picture 1" descr="Fever">
            <a:extLst>
              <a:ext uri="{FF2B5EF4-FFF2-40B4-BE49-F238E27FC236}">
                <a16:creationId xmlns="" xmlns:a16="http://schemas.microsoft.com/office/drawing/2014/main" id="{8134A39E-4EBE-4F13-AA8E-BB1E956D0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25" y="2067649"/>
            <a:ext cx="1617849" cy="1617849"/>
          </a:xfrm>
          <a:prstGeom prst="rect">
            <a:avLst/>
          </a:prstGeom>
          <a:noFill/>
          <a:effectLst>
            <a:glow rad="127000">
              <a:schemeClr val="accent6"/>
            </a:glow>
            <a:reflection stA="39000" endPos="76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624DDE8C-B539-4BCD-8B3D-CBCC9DC59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268504"/>
            <a:ext cx="65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42424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="" xmlns:a16="http://schemas.microsoft.com/office/drawing/2014/main" id="{E2E87765-4D1E-4F09-8E64-2C95AAA51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499822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 descr="Dry cough">
            <a:extLst>
              <a:ext uri="{FF2B5EF4-FFF2-40B4-BE49-F238E27FC236}">
                <a16:creationId xmlns="" xmlns:a16="http://schemas.microsoft.com/office/drawing/2014/main" id="{F4A1327C-10A9-4F57-BCA1-E775C7FDBF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24" y="2129197"/>
            <a:ext cx="1494751" cy="1494751"/>
          </a:xfrm>
          <a:prstGeom prst="rect">
            <a:avLst/>
          </a:prstGeom>
          <a:noFill/>
          <a:effectLst>
            <a:glow rad="63500">
              <a:schemeClr val="accent6">
                <a:alpha val="99000"/>
              </a:schemeClr>
            </a:glow>
            <a:reflection stA="39000" endPos="76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redness">
            <a:extLst>
              <a:ext uri="{FF2B5EF4-FFF2-40B4-BE49-F238E27FC236}">
                <a16:creationId xmlns="" xmlns:a16="http://schemas.microsoft.com/office/drawing/2014/main" id="{FC82F833-01AE-4C3B-A32C-898DC357B3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7" y="2190749"/>
            <a:ext cx="1494751" cy="1494749"/>
          </a:xfrm>
          <a:prstGeom prst="rect">
            <a:avLst/>
          </a:prstGeom>
          <a:noFill/>
          <a:effectLst>
            <a:glow rad="127000">
              <a:schemeClr val="accent6"/>
            </a:glow>
            <a:outerShdw blurRad="50800" dist="50800" dir="5400000" algn="ctr" rotWithShape="0">
              <a:srgbClr val="000000">
                <a:alpha val="10000"/>
              </a:srgbClr>
            </a:outerShdw>
            <a:reflection stA="39000" endPos="76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76E15D7-CE60-4D55-8695-D4E49F3E4658}"/>
              </a:ext>
            </a:extLst>
          </p:cNvPr>
          <p:cNvSpPr txBox="1"/>
          <p:nvPr/>
        </p:nvSpPr>
        <p:spPr>
          <a:xfrm>
            <a:off x="2269595" y="436114"/>
            <a:ext cx="7189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COVID-19 affects different people in different ways. Most infected people will develop mild to moderate illness and recover without hospitalization.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010B560-3EDD-4043-BB14-ACED34FD7041}"/>
              </a:ext>
            </a:extLst>
          </p:cNvPr>
          <p:cNvSpPr txBox="1"/>
          <p:nvPr/>
        </p:nvSpPr>
        <p:spPr>
          <a:xfrm>
            <a:off x="1603974" y="4157849"/>
            <a:ext cx="4655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these symptoms may also occur due to a common cold.</a:t>
            </a:r>
            <a:endParaRPr lang="en-IN" sz="2400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="" xmlns:a16="http://schemas.microsoft.com/office/drawing/2014/main" id="{02930913-014D-477A-97B2-9710A92F6CE4}"/>
              </a:ext>
            </a:extLst>
          </p:cNvPr>
          <p:cNvCxnSpPr>
            <a:cxnSpLocks/>
          </p:cNvCxnSpPr>
          <p:nvPr/>
        </p:nvCxnSpPr>
        <p:spPr>
          <a:xfrm>
            <a:off x="4185900" y="5123566"/>
            <a:ext cx="2682875" cy="832345"/>
          </a:xfrm>
          <a:prstGeom prst="curvedConnector3">
            <a:avLst/>
          </a:prstGeom>
          <a:ln w="1111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loud 16">
            <a:extLst>
              <a:ext uri="{FF2B5EF4-FFF2-40B4-BE49-F238E27FC236}">
                <a16:creationId xmlns="" xmlns:a16="http://schemas.microsoft.com/office/drawing/2014/main" id="{6E5BF9CC-7127-47C3-B18F-934DA8882009}"/>
              </a:ext>
            </a:extLst>
          </p:cNvPr>
          <p:cNvSpPr/>
          <p:nvPr/>
        </p:nvSpPr>
        <p:spPr>
          <a:xfrm>
            <a:off x="6868775" y="4787900"/>
            <a:ext cx="4968800" cy="1905000"/>
          </a:xfrm>
          <a:prstGeom prst="cloud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68886A6-246E-4E1F-B939-0861AA84B7E0}"/>
              </a:ext>
            </a:extLst>
          </p:cNvPr>
          <p:cNvSpPr/>
          <p:nvPr/>
        </p:nvSpPr>
        <p:spPr>
          <a:xfrm>
            <a:off x="6988175" y="5336539"/>
            <a:ext cx="482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Panic/Confusion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1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76300" y="4048878"/>
            <a:ext cx="10490200" cy="1562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3375CA4-CB38-4839-A8BB-35313D7E1DA7}"/>
              </a:ext>
            </a:extLst>
          </p:cNvPr>
          <p:cNvSpPr txBox="1"/>
          <p:nvPr/>
        </p:nvSpPr>
        <p:spPr>
          <a:xfrm>
            <a:off x="970280" y="4197529"/>
            <a:ext cx="10251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immunity passport is an easy Q&amp;A chatbot that can be used for an individual or f</a:t>
            </a:r>
            <a:r>
              <a:rPr lang="en-US" sz="2400" dirty="0" smtClean="0">
                <a:solidFill>
                  <a:schemeClr val="bg1"/>
                </a:solidFill>
              </a:rPr>
              <a:t>or an Organization for instance, employees </a:t>
            </a:r>
            <a:r>
              <a:rPr lang="en-US" sz="2400" dirty="0">
                <a:solidFill>
                  <a:schemeClr val="bg1"/>
                </a:solidFill>
              </a:rPr>
              <a:t>in a company.</a:t>
            </a:r>
          </a:p>
          <a:p>
            <a:pPr marL="0" indent="0">
              <a:buNone/>
            </a:pPr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5C97818-7771-4FE1-ABE5-4B64790C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97" y="450850"/>
            <a:ext cx="2143125" cy="2143125"/>
          </a:xfrm>
          <a:prstGeom prst="rect">
            <a:avLst/>
          </a:prstGeom>
          <a:effectLst>
            <a:outerShdw blurRad="114300" dist="50800" dir="5400000" sx="101000" sy="101000" algn="ctr" rotWithShape="0">
              <a:srgbClr val="000000">
                <a:alpha val="85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9B2EB5E-C4C1-48BC-B0AC-472EFF18A04C}"/>
              </a:ext>
            </a:extLst>
          </p:cNvPr>
          <p:cNvSpPr txBox="1"/>
          <p:nvPr/>
        </p:nvSpPr>
        <p:spPr>
          <a:xfrm>
            <a:off x="2123440" y="3178750"/>
            <a:ext cx="770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WHAT IS THE IMMUNITY PASSPORT??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C969D83-E988-477F-887D-46BD104A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42" y="538461"/>
            <a:ext cx="3717158" cy="2055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54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82600" y="387154"/>
            <a:ext cx="5130800" cy="13400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DB30B6-D990-4DBC-92F2-42033504B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12" y="152401"/>
            <a:ext cx="5300028" cy="16848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 app can be used to generate QR codes which grant access to an office workspace.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735658B-C139-455C-842A-36267A2D9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1" y="1949254"/>
            <a:ext cx="2278577" cy="4519052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1026" name="Picture 2" descr="QR Code based Access Control | Industrial Health &amp; Safety 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2260917"/>
            <a:ext cx="7620000" cy="389572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3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39800" y="1829772"/>
            <a:ext cx="9646920" cy="889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939800" y="596900"/>
            <a:ext cx="9646920" cy="889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829C6F7-7417-442E-9EFC-CDB31F6E7D58}"/>
              </a:ext>
            </a:extLst>
          </p:cNvPr>
          <p:cNvSpPr txBox="1"/>
          <p:nvPr/>
        </p:nvSpPr>
        <p:spPr>
          <a:xfrm>
            <a:off x="1046480" y="728980"/>
            <a:ext cx="9540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Employees are required to undergo the antigen test and upload their results into the app at least once before the daily usage of the app.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Employees who have been denied access have to submit the test results which will be verified by the company before usage of the app.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Doctor character medical people in hospital animated. | Premium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7" y="3041364"/>
            <a:ext cx="5102225" cy="33987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13740" y="1905001"/>
            <a:ext cx="4783455" cy="1888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939800" y="497225"/>
            <a:ext cx="9114790" cy="889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BAE259-BFD7-42D7-957F-600C9D1068EC}"/>
              </a:ext>
            </a:extLst>
          </p:cNvPr>
          <p:cNvSpPr txBox="1"/>
          <p:nvPr/>
        </p:nvSpPr>
        <p:spPr>
          <a:xfrm>
            <a:off x="1036320" y="491728"/>
            <a:ext cx="860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Individuals at home can also take the Q&amp;A to self asses themselves.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A47242F-C552-4CDE-83FD-BB158DEF8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0" y="1709370"/>
            <a:ext cx="2719070" cy="3292207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02F846-D43B-4207-8498-6563CE1622BF}"/>
              </a:ext>
            </a:extLst>
          </p:cNvPr>
          <p:cNvSpPr txBox="1"/>
          <p:nvPr/>
        </p:nvSpPr>
        <p:spPr>
          <a:xfrm>
            <a:off x="1036320" y="2136140"/>
            <a:ext cx="450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case of severe symptoms national helpline service numbers and official websites have been provided through which medical assistance may be provided.</a:t>
            </a:r>
            <a:endParaRPr lang="en-IN" b="1" dirty="0"/>
          </a:p>
        </p:txBody>
      </p:sp>
      <p:pic>
        <p:nvPicPr>
          <p:cNvPr id="3074" name="Picture 2" descr="Ambulance animation by Alaa Rashed on Dribbble">
            <a:extLst>
              <a:ext uri="{FF2B5EF4-FFF2-40B4-BE49-F238E27FC236}">
                <a16:creationId xmlns="" xmlns:a16="http://schemas.microsoft.com/office/drawing/2014/main" id="{332A1D43-AB53-4C47-B172-02DA6A09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793427"/>
            <a:ext cx="2980055" cy="2241098"/>
          </a:xfrm>
          <a:prstGeom prst="rect">
            <a:avLst/>
          </a:prstGeom>
          <a:noFill/>
          <a:effectLst>
            <a:softEdge rad="546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12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5972600" y="2135428"/>
            <a:ext cx="345799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893628" y="4196636"/>
            <a:ext cx="2870193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855529" y="1284726"/>
            <a:ext cx="2755635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882900" y="165100"/>
            <a:ext cx="6359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Application Backend -</a:t>
            </a:r>
            <a:endParaRPr lang="en-IN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9" y="4663222"/>
            <a:ext cx="4516571" cy="2031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9" y="1714446"/>
            <a:ext cx="4410341" cy="230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00" y="2605635"/>
            <a:ext cx="5665256" cy="2834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829" y="127202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1) Start </a:t>
            </a:r>
            <a:r>
              <a:rPr lang="en-US" b="1" dirty="0"/>
              <a:t>the local server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2829" y="4196636"/>
            <a:ext cx="292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2) Backend Chat Box UX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47200" y="2113836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3) Code the logic as required</a:t>
            </a:r>
            <a:endParaRPr lang="en-IN" b="1" dirty="0"/>
          </a:p>
        </p:txBody>
      </p:sp>
      <p:pic>
        <p:nvPicPr>
          <p:cNvPr id="4098" name="Picture 2" descr="Nodejs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33" y="-224395"/>
            <a:ext cx="1548428" cy="15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45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2900" y="165100"/>
            <a:ext cx="6056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Application Frontend </a:t>
            </a:r>
            <a:endParaRPr lang="en-IN" sz="4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5" y="2565400"/>
            <a:ext cx="4201073" cy="3107103"/>
          </a:xfrm>
          <a:prstGeom prst="rect">
            <a:avLst/>
          </a:prstGeom>
        </p:spPr>
      </p:pic>
      <p:pic>
        <p:nvPicPr>
          <p:cNvPr id="3074" name="Picture 2" descr="Adobe xd Logo Icon of Flat style - Available in SVG, PNG, EPS, AI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516" y="1515057"/>
            <a:ext cx="806790" cy="80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32" y="2565398"/>
            <a:ext cx="4677157" cy="3107103"/>
          </a:xfrm>
          <a:prstGeom prst="rect">
            <a:avLst/>
          </a:prstGeom>
        </p:spPr>
      </p:pic>
      <p:pic>
        <p:nvPicPr>
          <p:cNvPr id="3078" name="Picture 6" descr="Flutter Free Icon of SuperTin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215" y="1515058"/>
            <a:ext cx="806790" cy="80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NG : Find Transparent PNG HQ Images. PlusPNG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320" y="3378136"/>
            <a:ext cx="1481625" cy="14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6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600" y="136622"/>
            <a:ext cx="1174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Working Prototype</a:t>
            </a:r>
            <a:endParaRPr lang="en-IN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1" y="906064"/>
            <a:ext cx="3410426" cy="555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27" y="906064"/>
            <a:ext cx="3419952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266</TotalTime>
  <Words>227</Words>
  <Application>Microsoft Office PowerPoint</Application>
  <PresentationFormat>Custom</PresentationFormat>
  <Paragraphs>28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Slice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Sharan Varghese</dc:creator>
  <cp:lastModifiedBy>Selva Niklesh</cp:lastModifiedBy>
  <cp:revision>23</cp:revision>
  <dcterms:created xsi:type="dcterms:W3CDTF">2020-07-26T00:44:09Z</dcterms:created>
  <dcterms:modified xsi:type="dcterms:W3CDTF">2020-07-26T05:34:15Z</dcterms:modified>
</cp:coreProperties>
</file>